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DBE9FD-699E-4E5D-B8CD-832B1AF0C192}" type="datetimeFigureOut">
              <a:rPr lang="en-US" smtClean="0"/>
              <a:t>09/10/2019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BF69D-5E7A-434E-AA83-6FAA1F8034FF}" type="slidenum">
              <a:rPr lang="en-US" smtClean="0"/>
              <a:t>‹#›</a:t>
            </a:fld>
            <a:endParaRPr lang="en-US"/>
          </a:p>
        </p:txBody>
      </p:sp>
    </p:spTree>
    <p:extLst>
      <p:ext uri="{BB962C8B-B14F-4D97-AF65-F5344CB8AC3E}">
        <p14:creationId xmlns:p14="http://schemas.microsoft.com/office/powerpoint/2010/main" val="3506812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6BF69D-5E7A-434E-AA83-6FAA1F8034FF}" type="slidenum">
              <a:rPr lang="en-US" smtClean="0"/>
              <a:t>1</a:t>
            </a:fld>
            <a:endParaRPr lang="en-US"/>
          </a:p>
        </p:txBody>
      </p:sp>
    </p:spTree>
    <p:extLst>
      <p:ext uri="{BB962C8B-B14F-4D97-AF65-F5344CB8AC3E}">
        <p14:creationId xmlns:p14="http://schemas.microsoft.com/office/powerpoint/2010/main" val="1077280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75394EB-E111-45B3-ADAD-32EDFE7998C2}" type="datetime1">
              <a:rPr lang="en-US" smtClean="0"/>
              <a:t>09/10/2019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3151927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D1B580-DA96-4C27-B95E-7D73B7738F79}" type="datetime1">
              <a:rPr lang="en-US" smtClean="0"/>
              <a:t>09/10/2019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64377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C20EF8-2F91-4A5D-91B4-8EFBA0819FD9}" type="datetime1">
              <a:rPr lang="en-US" smtClean="0"/>
              <a:t>09/10/2019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417823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BD8D322-661D-44D9-BC4B-07D2D48A11E5}" type="datetime1">
              <a:rPr lang="en-US" smtClean="0"/>
              <a:t>09/10/2019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396818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E74C594-5B3E-4CE0-A78F-1ADBFF2DD07C}" type="datetime1">
              <a:rPr lang="en-US" smtClean="0"/>
              <a:t>09/10/2019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399933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E5D4F3-20E3-46EB-9F0D-7054C985A68E}" type="datetime1">
              <a:rPr lang="en-US" smtClean="0"/>
              <a:t>09/10/2019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425577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424977-0FFF-4427-AEB4-C11F2192248B}" type="datetime1">
              <a:rPr lang="en-US" smtClean="0"/>
              <a:t>09/10/2019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606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4AD2B2-47E3-473A-AB70-7457684528CB}" type="datetime1">
              <a:rPr lang="en-US" smtClean="0"/>
              <a:t>09/10/2019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517565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331301-6FE9-42C1-94E1-44FB82608634}" type="datetime1">
              <a:rPr lang="en-US" smtClean="0"/>
              <a:t>09/10/2019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961763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FB2433-049B-48BC-B864-3BB0D032CFD5}" type="datetime1">
              <a:rPr lang="en-US" smtClean="0"/>
              <a:t>09/10/2019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1786179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99AD4A-8CC8-4D23-B852-93446D13D64E}" type="datetime1">
              <a:rPr lang="en-US" smtClean="0"/>
              <a:t>09/10/2019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3BADF-12D3-4908-BD41-B227DB7E973A}" type="slidenum">
              <a:rPr lang="en-US" smtClean="0"/>
              <a:t>‹#›</a:t>
            </a:fld>
            <a:endParaRPr lang="en-US"/>
          </a:p>
        </p:txBody>
      </p:sp>
    </p:spTree>
    <p:extLst>
      <p:ext uri="{BB962C8B-B14F-4D97-AF65-F5344CB8AC3E}">
        <p14:creationId xmlns:p14="http://schemas.microsoft.com/office/powerpoint/2010/main" val="2996182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FAD3-C783-4F9A-A1CF-94B6E130F551}" type="datetime1">
              <a:rPr lang="en-US" smtClean="0"/>
              <a:t>09/10/2019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C3BADF-12D3-4908-BD41-B227DB7E973A}" type="slidenum">
              <a:rPr lang="en-US" smtClean="0"/>
              <a:t>‹#›</a:t>
            </a:fld>
            <a:endParaRPr lang="en-US"/>
          </a:p>
        </p:txBody>
      </p:sp>
    </p:spTree>
    <p:extLst>
      <p:ext uri="{BB962C8B-B14F-4D97-AF65-F5344CB8AC3E}">
        <p14:creationId xmlns:p14="http://schemas.microsoft.com/office/powerpoint/2010/main" val="3170253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6488668"/>
            <a:ext cx="12192000" cy="369332"/>
          </a:xfrm>
          <a:prstGeom prst="rect">
            <a:avLst/>
          </a:prstGeom>
          <a:solidFill>
            <a:schemeClr val="accent6">
              <a:lumMod val="75000"/>
            </a:schemeClr>
          </a:solidFill>
        </p:spPr>
        <p:txBody>
          <a:bodyPr wrap="square" rtlCol="0">
            <a:spAutoFit/>
          </a:bodyPr>
          <a:lstStyle/>
          <a:p>
            <a:r>
              <a:rPr lang="en-US" b="1" i="1" err="1" smtClean="0">
                <a:solidFill>
                  <a:schemeClr val="bg1"/>
                </a:solidFill>
              </a:rPr>
              <a:t>Học</a:t>
            </a:r>
            <a:r>
              <a:rPr lang="en-US" b="1" i="1" smtClean="0">
                <a:solidFill>
                  <a:schemeClr val="bg1"/>
                </a:solidFill>
              </a:rPr>
              <a:t> </a:t>
            </a:r>
            <a:r>
              <a:rPr lang="en-US" b="1" i="1" err="1" smtClean="0">
                <a:solidFill>
                  <a:schemeClr val="bg1"/>
                </a:solidFill>
              </a:rPr>
              <a:t>viên</a:t>
            </a:r>
            <a:r>
              <a:rPr lang="en-US" b="1" i="1" smtClean="0">
                <a:solidFill>
                  <a:schemeClr val="bg1"/>
                </a:solidFill>
              </a:rPr>
              <a:t> </a:t>
            </a:r>
            <a:r>
              <a:rPr lang="en-US" b="1" i="1" err="1" smtClean="0">
                <a:solidFill>
                  <a:schemeClr val="bg1"/>
                </a:solidFill>
              </a:rPr>
              <a:t>cao</a:t>
            </a:r>
            <a:r>
              <a:rPr lang="en-US" b="1" i="1" smtClean="0">
                <a:solidFill>
                  <a:schemeClr val="bg1"/>
                </a:solidFill>
              </a:rPr>
              <a:t> </a:t>
            </a:r>
            <a:r>
              <a:rPr lang="en-US" b="1" i="1" err="1" smtClean="0">
                <a:solidFill>
                  <a:schemeClr val="bg1"/>
                </a:solidFill>
              </a:rPr>
              <a:t>học</a:t>
            </a:r>
            <a:r>
              <a:rPr lang="en-US" b="1" i="1" smtClean="0">
                <a:solidFill>
                  <a:schemeClr val="bg1"/>
                </a:solidFill>
              </a:rPr>
              <a:t>: </a:t>
            </a:r>
            <a:r>
              <a:rPr lang="en-US" b="1" i="1" err="1" smtClean="0">
                <a:solidFill>
                  <a:schemeClr val="bg1"/>
                </a:solidFill>
              </a:rPr>
              <a:t>Dương</a:t>
            </a:r>
            <a:r>
              <a:rPr lang="en-US" b="1" i="1" smtClean="0">
                <a:solidFill>
                  <a:schemeClr val="bg1"/>
                </a:solidFill>
              </a:rPr>
              <a:t> </a:t>
            </a:r>
            <a:r>
              <a:rPr lang="en-US" b="1" i="1" err="1" smtClean="0">
                <a:solidFill>
                  <a:schemeClr val="bg1"/>
                </a:solidFill>
              </a:rPr>
              <a:t>Ngọc</a:t>
            </a:r>
            <a:r>
              <a:rPr lang="en-US" b="1" i="1" smtClean="0">
                <a:solidFill>
                  <a:schemeClr val="bg1"/>
                </a:solidFill>
              </a:rPr>
              <a:t> </a:t>
            </a:r>
            <a:r>
              <a:rPr lang="en-US" b="1" i="1" err="1" smtClean="0">
                <a:solidFill>
                  <a:schemeClr val="bg1"/>
                </a:solidFill>
              </a:rPr>
              <a:t>Vọng</a:t>
            </a:r>
            <a:endParaRPr lang="en-US" b="1" i="1">
              <a:solidFill>
                <a:schemeClr val="bg1"/>
              </a:solidFill>
            </a:endParaRPr>
          </a:p>
        </p:txBody>
      </p:sp>
      <p:sp>
        <p:nvSpPr>
          <p:cNvPr id="2" name="Title 1"/>
          <p:cNvSpPr>
            <a:spLocks noGrp="1"/>
          </p:cNvSpPr>
          <p:nvPr>
            <p:ph type="ctrTitle"/>
          </p:nvPr>
        </p:nvSpPr>
        <p:spPr>
          <a:xfrm>
            <a:off x="0" y="-1"/>
            <a:ext cx="12192000" cy="1004553"/>
          </a:xfrm>
          <a:solidFill>
            <a:schemeClr val="accent6">
              <a:lumMod val="75000"/>
            </a:schemeClr>
          </a:solidFill>
        </p:spPr>
        <p:txBody>
          <a:bodyPr>
            <a:normAutofit fontScale="90000"/>
          </a:bodyPr>
          <a:lstStyle/>
          <a:p>
            <a:r>
              <a:rPr lang="en-US" smtClean="0">
                <a:solidFill>
                  <a:schemeClr val="bg1"/>
                </a:solidFill>
                <a:latin typeface="Times New Roman" panose="02020603050405020304" pitchFamily="18" charset="0"/>
                <a:cs typeface="Times New Roman" panose="02020603050405020304" pitchFamily="18" charset="0"/>
              </a:rPr>
              <a:t/>
            </a:r>
            <a:br>
              <a:rPr lang="en-US" smtClean="0">
                <a:solidFill>
                  <a:schemeClr val="bg1"/>
                </a:solidFill>
                <a:latin typeface="Times New Roman" panose="02020603050405020304" pitchFamily="18" charset="0"/>
                <a:cs typeface="Times New Roman" panose="02020603050405020304" pitchFamily="18" charset="0"/>
              </a:rPr>
            </a:br>
            <a:r>
              <a:rPr lang="en-US" sz="2700" b="1" smtClean="0">
                <a:solidFill>
                  <a:schemeClr val="bg1"/>
                </a:solidFill>
                <a:latin typeface="Times New Roman" panose="02020603050405020304" pitchFamily="18" charset="0"/>
                <a:cs typeface="Times New Roman" panose="02020603050405020304" pitchFamily="18" charset="0"/>
              </a:rPr>
              <a:t>UBND THÀNH PHỐ HỒ CHÍ MINH</a:t>
            </a:r>
            <a:r>
              <a:rPr lang="en-US">
                <a:solidFill>
                  <a:schemeClr val="bg1"/>
                </a:solidFill>
                <a:latin typeface="Times New Roman" panose="02020603050405020304" pitchFamily="18" charset="0"/>
                <a:cs typeface="Times New Roman" panose="02020603050405020304" pitchFamily="18" charset="0"/>
              </a:rPr>
              <a:t/>
            </a:r>
            <a:br>
              <a:rPr lang="en-US">
                <a:solidFill>
                  <a:schemeClr val="bg1"/>
                </a:solidFill>
                <a:latin typeface="Times New Roman" panose="02020603050405020304" pitchFamily="18" charset="0"/>
                <a:cs typeface="Times New Roman" panose="02020603050405020304" pitchFamily="18" charset="0"/>
              </a:rPr>
            </a:br>
            <a:r>
              <a:rPr lang="en-US" sz="4900" b="1" smtClean="0">
                <a:solidFill>
                  <a:schemeClr val="bg1"/>
                </a:solidFill>
                <a:latin typeface="Times New Roman" panose="02020603050405020304" pitchFamily="18" charset="0"/>
                <a:cs typeface="Times New Roman" panose="02020603050405020304" pitchFamily="18" charset="0"/>
              </a:rPr>
              <a:t>TRƯỜNG ĐẠI HỌC SÀI GÒN</a:t>
            </a:r>
            <a:endParaRPr lang="en-US" sz="4000" b="1">
              <a:solidFill>
                <a:schemeClr val="bg1"/>
              </a:solidFill>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85499" y="6492875"/>
            <a:ext cx="317679" cy="365125"/>
          </a:xfrm>
        </p:spPr>
        <p:txBody>
          <a:bodyPr/>
          <a:lstStyle/>
          <a:p>
            <a:fld id="{60C3BADF-12D3-4908-BD41-B227DB7E973A}" type="slidenum">
              <a:rPr lang="en-US" sz="1800" b="1" smtClean="0">
                <a:solidFill>
                  <a:srgbClr val="FFFF00"/>
                </a:solidFill>
              </a:rPr>
              <a:t>1</a:t>
            </a:fld>
            <a:endParaRPr lang="en-US" sz="1800" b="1">
              <a:solidFill>
                <a:srgbClr val="FFFF00"/>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770843" cy="463639"/>
          </a:xfrm>
          <a:prstGeom prst="rect">
            <a:avLst/>
          </a:prstGeom>
        </p:spPr>
      </p:pic>
      <p:sp>
        <p:nvSpPr>
          <p:cNvPr id="10" name="Rectangle 9"/>
          <p:cNvSpPr/>
          <p:nvPr/>
        </p:nvSpPr>
        <p:spPr>
          <a:xfrm>
            <a:off x="762443" y="2120084"/>
            <a:ext cx="10805375" cy="2246769"/>
          </a:xfrm>
          <a:prstGeom prst="rect">
            <a:avLst/>
          </a:prstGeom>
        </p:spPr>
        <p:txBody>
          <a:bodyPr wrap="square">
            <a:spAutoFit/>
          </a:bodyPr>
          <a:lstStyle/>
          <a:p>
            <a:pPr algn="ctr"/>
            <a:r>
              <a:rPr lang="en-US" sz="3600" b="1" smtClean="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ĐỀ XUẤT GIẢM MỨC TIÊU THỤ NĂNG LƯỢNG CHO MẠNG CẢM BIẾN KHÔNG DÂY</a:t>
            </a:r>
          </a:p>
          <a:p>
            <a:pPr algn="ctr"/>
            <a:endParaRPr lang="en-US" smtClean="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a:r>
              <a:rPr lang="en-US" sz="1400"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smtClean="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Tác</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giả</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PGS.TS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Trần</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Công</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Hùng</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Phan</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Thị</a:t>
            </a:r>
            <a:r>
              <a:rPr lang="en-US" sz="3600" i="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3600" i="1" err="1" smtClean="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Thể</a:t>
            </a:r>
            <a:endParaRPr lang="en-US" sz="2800" i="1">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634400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BỐ CỤC ĐỀ TÀI</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2</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817461" y="1456521"/>
            <a:ext cx="11001052" cy="5401479"/>
          </a:xfrm>
          <a:prstGeom prst="rect">
            <a:avLst/>
          </a:prstGeom>
          <a:noFill/>
        </p:spPr>
        <p:txBody>
          <a:bodyPr wrap="square" rtlCol="0">
            <a:spAutoFit/>
          </a:bodyPr>
          <a:lstStyle/>
          <a:p>
            <a:pPr>
              <a:spcBef>
                <a:spcPts val="600"/>
              </a:spcBef>
              <a:spcAft>
                <a:spcPts val="600"/>
              </a:spcAft>
            </a:pPr>
            <a:r>
              <a:rPr lang="en-US" sz="3600" b="1" smtClean="0">
                <a:latin typeface="Times New Roman" panose="02020603050405020304" pitchFamily="18" charset="0"/>
                <a:cs typeface="Times New Roman" panose="02020603050405020304" pitchFamily="18" charset="0"/>
              </a:rPr>
              <a:t>TỔNG QUAN</a:t>
            </a:r>
          </a:p>
          <a:p>
            <a:pPr marL="400050" indent="-400050">
              <a:spcBef>
                <a:spcPts val="600"/>
              </a:spcBef>
              <a:spcAft>
                <a:spcPts val="600"/>
              </a:spcAft>
              <a:buAutoNum type="romanUcPeriod"/>
            </a:pPr>
            <a:r>
              <a:rPr lang="en-US" sz="3600" b="1" smtClean="0">
                <a:latin typeface="Times New Roman" panose="02020603050405020304" pitchFamily="18" charset="0"/>
                <a:cs typeface="Times New Roman" panose="02020603050405020304" pitchFamily="18" charset="0"/>
              </a:rPr>
              <a:t>GIỚI THIỆU</a:t>
            </a:r>
          </a:p>
          <a:p>
            <a:pPr marL="400050" indent="-400050">
              <a:spcBef>
                <a:spcPts val="600"/>
              </a:spcBef>
              <a:spcAft>
                <a:spcPts val="600"/>
              </a:spcAft>
              <a:buFontTx/>
              <a:buAutoNum type="romanUcPeriod"/>
            </a:pPr>
            <a:r>
              <a:rPr lang="en-US" sz="3600" b="1" smtClean="0">
                <a:latin typeface="Times New Roman" panose="02020603050405020304" pitchFamily="18" charset="0"/>
                <a:cs typeface="Times New Roman" panose="02020603050405020304" pitchFamily="18" charset="0"/>
              </a:rPr>
              <a:t>NỘI DUNG</a:t>
            </a:r>
          </a:p>
          <a:p>
            <a:pPr marL="457200" indent="-3175">
              <a:spcBef>
                <a:spcPts val="600"/>
              </a:spcBef>
              <a:spcAft>
                <a:spcPts val="600"/>
              </a:spcAft>
              <a:buFont typeface="+mj-lt"/>
              <a:buAutoNum type="alphaUcPeriod"/>
            </a:pPr>
            <a:r>
              <a:rPr lang="en-US" sz="3200" i="1" smtClean="0">
                <a:latin typeface="Times New Roman" panose="02020603050405020304" pitchFamily="18" charset="0"/>
                <a:cs typeface="Times New Roman" panose="02020603050405020304" pitchFamily="18" charset="0"/>
              </a:rPr>
              <a:t>Bầu </a:t>
            </a:r>
            <a:r>
              <a:rPr lang="en-US" sz="3200" i="1">
                <a:latin typeface="Times New Roman" panose="02020603050405020304" pitchFamily="18" charset="0"/>
                <a:cs typeface="Times New Roman" panose="02020603050405020304" pitchFamily="18" charset="0"/>
              </a:rPr>
              <a:t>chọn </a:t>
            </a:r>
            <a:r>
              <a:rPr lang="en-US" sz="3200" i="1" smtClean="0">
                <a:latin typeface="Times New Roman" panose="02020603050405020304" pitchFamily="18" charset="0"/>
                <a:cs typeface="Times New Roman" panose="02020603050405020304" pitchFamily="18" charset="0"/>
              </a:rPr>
              <a:t>ClusterHead</a:t>
            </a:r>
          </a:p>
          <a:p>
            <a:pPr marL="457200" indent="-3175">
              <a:spcBef>
                <a:spcPts val="600"/>
              </a:spcBef>
              <a:spcAft>
                <a:spcPts val="600"/>
              </a:spcAft>
              <a:buFont typeface="+mj-lt"/>
              <a:buAutoNum type="alphaUcPeriod"/>
            </a:pPr>
            <a:r>
              <a:rPr lang="en-US" sz="3200" i="1" smtClean="0">
                <a:latin typeface="Times New Roman" panose="02020603050405020304" pitchFamily="18" charset="0"/>
                <a:cs typeface="Times New Roman" panose="02020603050405020304" pitchFamily="18" charset="0"/>
              </a:rPr>
              <a:t>Tìm </a:t>
            </a:r>
            <a:r>
              <a:rPr lang="en-US" sz="3200" i="1">
                <a:latin typeface="Times New Roman" panose="02020603050405020304" pitchFamily="18" charset="0"/>
                <a:cs typeface="Times New Roman" panose="02020603050405020304" pitchFamily="18" charset="0"/>
              </a:rPr>
              <a:t>đường đi tối ưu giữa tập hợp con của ClusterHead</a:t>
            </a:r>
            <a:endParaRPr lang="en-US" sz="3200">
              <a:latin typeface="Times New Roman" panose="02020603050405020304" pitchFamily="18" charset="0"/>
              <a:cs typeface="Times New Roman" panose="02020603050405020304" pitchFamily="18" charset="0"/>
            </a:endParaRPr>
          </a:p>
          <a:p>
            <a:pPr>
              <a:spcBef>
                <a:spcPts val="600"/>
              </a:spcBef>
              <a:spcAft>
                <a:spcPts val="600"/>
              </a:spcAft>
            </a:pPr>
            <a:r>
              <a:rPr lang="en-US" sz="3600" b="1">
                <a:latin typeface="Times New Roman" panose="02020603050405020304" pitchFamily="18" charset="0"/>
                <a:cs typeface="Times New Roman" panose="02020603050405020304" pitchFamily="18" charset="0"/>
              </a:rPr>
              <a:t>III</a:t>
            </a:r>
            <a:r>
              <a:rPr lang="en-US" sz="3600" b="1">
                <a:latin typeface="Times New Roman" panose="02020603050405020304" pitchFamily="18" charset="0"/>
                <a:cs typeface="Times New Roman" panose="02020603050405020304" pitchFamily="18" charset="0"/>
              </a:rPr>
              <a:t>. </a:t>
            </a:r>
            <a:r>
              <a:rPr lang="en-US" sz="3600" b="1" smtClean="0">
                <a:latin typeface="Times New Roman" panose="02020603050405020304" pitchFamily="18" charset="0"/>
                <a:cs typeface="Times New Roman" panose="02020603050405020304" pitchFamily="18" charset="0"/>
              </a:rPr>
              <a:t>MÔ PHỎNG GIẢI THUẬT</a:t>
            </a:r>
          </a:p>
          <a:p>
            <a:pPr>
              <a:spcBef>
                <a:spcPts val="600"/>
              </a:spcBef>
              <a:spcAft>
                <a:spcPts val="600"/>
              </a:spcAft>
            </a:pPr>
            <a:r>
              <a:rPr lang="en-US" sz="3600" b="1">
                <a:latin typeface="Times New Roman" panose="02020603050405020304" pitchFamily="18" charset="0"/>
                <a:cs typeface="Times New Roman" panose="02020603050405020304" pitchFamily="18" charset="0"/>
              </a:rPr>
              <a:t>IV. KẾT LUẬN VÀ CÔNG VIỆC </a:t>
            </a:r>
            <a:r>
              <a:rPr lang="en-US" sz="3600" b="1">
                <a:latin typeface="Times New Roman" panose="02020603050405020304" pitchFamily="18" charset="0"/>
                <a:cs typeface="Times New Roman" panose="02020603050405020304" pitchFamily="18" charset="0"/>
              </a:rPr>
              <a:t>TƯƠNG </a:t>
            </a:r>
            <a:r>
              <a:rPr lang="en-US" sz="3600" b="1" smtClean="0">
                <a:latin typeface="Times New Roman" panose="02020603050405020304" pitchFamily="18" charset="0"/>
                <a:cs typeface="Times New Roman" panose="02020603050405020304" pitchFamily="18" charset="0"/>
              </a:rPr>
              <a:t>LAI</a:t>
            </a:r>
            <a:endParaRPr lang="en-US" sz="3600" b="1">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889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TỔNG QUAN</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3</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618565" y="1227921"/>
            <a:ext cx="11199948" cy="5293757"/>
          </a:xfrm>
          <a:prstGeom prst="rect">
            <a:avLst/>
          </a:prstGeom>
          <a:noFill/>
        </p:spPr>
        <p:txBody>
          <a:bodyPr wrap="square" rtlCol="0">
            <a:spAutoFit/>
          </a:bodyPr>
          <a:lstStyle/>
          <a:p>
            <a:pPr>
              <a:spcBef>
                <a:spcPts val="600"/>
              </a:spcBef>
              <a:spcAft>
                <a:spcPts val="600"/>
              </a:spcAft>
            </a:pPr>
            <a:r>
              <a:rPr lang="en-US" sz="3600" smtClean="0"/>
              <a:t>Một mạng cảm biến không dây có thể chứa hàng chục đến hàng nghìn nút cảm biến không dây để giám sát từng khu vực và được ứng dụng nhiều trong công việc như: </a:t>
            </a:r>
          </a:p>
          <a:p>
            <a:pPr marL="571500" indent="-571500">
              <a:spcBef>
                <a:spcPts val="600"/>
              </a:spcBef>
              <a:spcAft>
                <a:spcPts val="600"/>
              </a:spcAft>
              <a:buFont typeface="Wingdings" panose="05000000000000000000" pitchFamily="2" charset="2"/>
              <a:buChar char="§"/>
            </a:pPr>
            <a:r>
              <a:rPr lang="en-US" sz="3600" smtClean="0"/>
              <a:t>Bảo mật</a:t>
            </a:r>
          </a:p>
          <a:p>
            <a:pPr marL="571500" indent="-571500">
              <a:spcBef>
                <a:spcPts val="600"/>
              </a:spcBef>
              <a:spcAft>
                <a:spcPts val="600"/>
              </a:spcAft>
              <a:buFont typeface="Wingdings" panose="05000000000000000000" pitchFamily="2" charset="2"/>
              <a:buChar char="§"/>
            </a:pPr>
            <a:r>
              <a:rPr lang="en-US" sz="3600"/>
              <a:t>G</a:t>
            </a:r>
            <a:r>
              <a:rPr lang="en-US" sz="3600" smtClean="0"/>
              <a:t>iám sát </a:t>
            </a:r>
          </a:p>
          <a:p>
            <a:pPr marL="571500" indent="-571500">
              <a:spcBef>
                <a:spcPts val="600"/>
              </a:spcBef>
              <a:spcAft>
                <a:spcPts val="600"/>
              </a:spcAft>
              <a:buFont typeface="Wingdings" panose="05000000000000000000" pitchFamily="2" charset="2"/>
              <a:buChar char="§"/>
            </a:pPr>
            <a:r>
              <a:rPr lang="en-US" sz="3600"/>
              <a:t>N</a:t>
            </a:r>
            <a:r>
              <a:rPr lang="en-US" sz="3600" smtClean="0"/>
              <a:t>ghiên cứu biến đổi khí hậu</a:t>
            </a:r>
          </a:p>
          <a:p>
            <a:pPr marL="571500" indent="-571500">
              <a:spcBef>
                <a:spcPts val="600"/>
              </a:spcBef>
              <a:spcAft>
                <a:spcPts val="600"/>
              </a:spcAft>
              <a:buFont typeface="Wingdings" panose="05000000000000000000" pitchFamily="2" charset="2"/>
              <a:buChar char="§"/>
            </a:pPr>
            <a:r>
              <a:rPr lang="en-US" sz="3600"/>
              <a:t>T</a:t>
            </a:r>
            <a:r>
              <a:rPr lang="en-US" sz="3600" smtClean="0"/>
              <a:t>heo dõi tình trạng sức khỏe. </a:t>
            </a:r>
          </a:p>
          <a:p>
            <a:pPr marL="571500" indent="-571500">
              <a:spcBef>
                <a:spcPts val="600"/>
              </a:spcBef>
              <a:spcAft>
                <a:spcPts val="600"/>
              </a:spcAft>
              <a:buFont typeface="Wingdings" panose="05000000000000000000" pitchFamily="2" charset="2"/>
              <a:buChar char="§"/>
            </a:pPr>
            <a:r>
              <a:rPr lang="en-US" sz="3600" smtClean="0">
                <a:latin typeface="Times New Roman" panose="02020603050405020304" pitchFamily="18" charset="0"/>
                <a:cs typeface="Times New Roman" panose="02020603050405020304" pitchFamily="18" charset="0"/>
              </a:rPr>
              <a:t>v.v..</a:t>
            </a: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4205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TỔNG QUAN</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4</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472368" y="4009800"/>
            <a:ext cx="11346145" cy="2554545"/>
          </a:xfrm>
          <a:prstGeom prst="rect">
            <a:avLst/>
          </a:prstGeom>
          <a:noFill/>
        </p:spPr>
        <p:txBody>
          <a:bodyPr wrap="square" rtlCol="0">
            <a:spAutoFit/>
          </a:bodyPr>
          <a:lstStyle/>
          <a:p>
            <a:pPr>
              <a:spcBef>
                <a:spcPts val="600"/>
              </a:spcBef>
              <a:spcAft>
                <a:spcPts val="600"/>
              </a:spcAft>
            </a:pPr>
            <a:r>
              <a:rPr lang="en-US" sz="3200" smtClean="0"/>
              <a:t>Mỗi </a:t>
            </a:r>
            <a:r>
              <a:rPr lang="en-US" sz="3200"/>
              <a:t>node sẽ xử lý, lưu trữ và gửi thông tin đến các node khác trong mạng. Để truyền dữ liệu thì  các node cần có đủ  nguồn pin</a:t>
            </a:r>
            <a:r>
              <a:rPr lang="en-US" sz="3200"/>
              <a:t>. </a:t>
            </a:r>
            <a:r>
              <a:rPr lang="en-US" sz="3200" smtClean="0"/>
              <a:t>Nếu một node không có đủ nguồn pin thì nó không thể làm việc. Vì vậy, tối ưu hóa năng lượng là một vấn đề lớn trong mạng cảm biến không dây. </a:t>
            </a:r>
            <a:endParaRPr lang="en-US" sz="320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8753" y="1343545"/>
            <a:ext cx="7385258" cy="2488865"/>
          </a:xfrm>
          <a:prstGeom prst="rect">
            <a:avLst/>
          </a:prstGeom>
        </p:spPr>
      </p:pic>
    </p:spTree>
    <p:extLst>
      <p:ext uri="{BB962C8B-B14F-4D97-AF65-F5344CB8AC3E}">
        <p14:creationId xmlns:p14="http://schemas.microsoft.com/office/powerpoint/2010/main" val="1907355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TỔNG QUAN</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5</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586350" y="1927167"/>
            <a:ext cx="11001052" cy="4047262"/>
          </a:xfrm>
          <a:prstGeom prst="rect">
            <a:avLst/>
          </a:prstGeom>
          <a:noFill/>
        </p:spPr>
        <p:txBody>
          <a:bodyPr wrap="square" rtlCol="0">
            <a:spAutoFit/>
          </a:bodyPr>
          <a:lstStyle/>
          <a:p>
            <a:pPr>
              <a:spcBef>
                <a:spcPts val="600"/>
              </a:spcBef>
              <a:spcAft>
                <a:spcPts val="600"/>
              </a:spcAft>
            </a:pPr>
            <a:r>
              <a:rPr lang="en-US" sz="3600" smtClean="0"/>
              <a:t>Để tận dụng nguồn năng lượng của các node và duy trì thời gian làm việc của  các mạng cảm biến không dây cần phải có một giải thuật định tuyến hiệu quả. Trong bài báo này, chúng tôi nghiên cứu giải pháp chọn cơ chế  đầu cụm (cụm chủ) và sử dụng giải thuật Dijkstra để tìm đường đi ngắn nhất   từ các cụm chủ tớí trạm gốc(BS).</a:t>
            </a:r>
            <a:endParaRPr lang="en-US" sz="3600" b="1" smtClean="0">
              <a:latin typeface="Times New Roman" panose="02020603050405020304" pitchFamily="18" charset="0"/>
              <a:cs typeface="Times New Roman" panose="02020603050405020304" pitchFamily="18" charset="0"/>
            </a:endParaRPr>
          </a:p>
          <a:p>
            <a:endParaRPr lang="en-US" smtClean="0">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0672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6</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29149" y="1398494"/>
            <a:ext cx="5599298" cy="5586145"/>
          </a:xfrm>
          <a:prstGeom prst="rect">
            <a:avLst/>
          </a:prstGeom>
          <a:noFill/>
        </p:spPr>
        <p:txBody>
          <a:bodyPr wrap="square" rtlCol="0">
            <a:spAutoFit/>
          </a:bodyPr>
          <a:lstStyle/>
          <a:p>
            <a:pPr marL="457200" indent="-457200" algn="just">
              <a:spcBef>
                <a:spcPts val="600"/>
              </a:spcBef>
              <a:spcAft>
                <a:spcPts val="600"/>
              </a:spcAft>
              <a:buFont typeface="Arial" panose="020B0604020202020204" pitchFamily="34" charset="0"/>
              <a:buChar char="•"/>
            </a:pPr>
            <a:r>
              <a:rPr lang="en-US" sz="3200" smtClean="0"/>
              <a:t>Một </a:t>
            </a:r>
            <a:r>
              <a:rPr lang="en-US" sz="3200"/>
              <a:t>mạng cảm biến có thể được thực hiện bằng cách lắp đặt các nút cảm biến thành các cụm. Mỗi cụm có một leader được gọi là cụm chủ. Một cụm chủ có thể được bầu chọn bởi các cảm biến thành viên trong một cụm hoặc do người thiết kế hể thống mạng chỉ định.</a:t>
            </a:r>
            <a:endParaRPr lang="en-US" sz="3200" smtClean="0">
              <a:latin typeface="Times New Roman" panose="02020603050405020304" pitchFamily="18" charset="0"/>
              <a:cs typeface="Times New Roman" panose="02020603050405020304" pitchFamily="18" charset="0"/>
            </a:endParaRPr>
          </a:p>
          <a:p>
            <a:pPr algn="just"/>
            <a:endParaRPr lang="en-US" sz="3200">
              <a:latin typeface="Times New Roman" panose="02020603050405020304" pitchFamily="18" charset="0"/>
              <a:cs typeface="Times New Roman" panose="02020603050405020304" pitchFamily="18" charset="0"/>
            </a:endParaRPr>
          </a:p>
        </p:txBody>
      </p:sp>
      <p:pic>
        <p:nvPicPr>
          <p:cNvPr id="9" name="image50.jpeg"/>
          <p:cNvPicPr/>
          <p:nvPr/>
        </p:nvPicPr>
        <p:blipFill>
          <a:blip r:embed="rId3" cstate="print"/>
          <a:stretch>
            <a:fillRect/>
          </a:stretch>
        </p:blipFill>
        <p:spPr>
          <a:xfrm>
            <a:off x="6086876" y="1596474"/>
            <a:ext cx="6052190" cy="4222377"/>
          </a:xfrm>
          <a:prstGeom prst="rect">
            <a:avLst/>
          </a:prstGeom>
        </p:spPr>
      </p:pic>
    </p:spTree>
    <p:extLst>
      <p:ext uri="{BB962C8B-B14F-4D97-AF65-F5344CB8AC3E}">
        <p14:creationId xmlns:p14="http://schemas.microsoft.com/office/powerpoint/2010/main" val="1834745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7</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29149" y="1398494"/>
            <a:ext cx="5599298" cy="5509200"/>
          </a:xfrm>
          <a:prstGeom prst="rect">
            <a:avLst/>
          </a:prstGeom>
          <a:noFill/>
        </p:spPr>
        <p:txBody>
          <a:bodyPr wrap="square" rtlCol="0">
            <a:spAutoFit/>
          </a:bodyPr>
          <a:lstStyle/>
          <a:p>
            <a:pPr marL="457200" indent="-457200" algn="just">
              <a:spcBef>
                <a:spcPts val="600"/>
              </a:spcBef>
              <a:spcAft>
                <a:spcPts val="600"/>
              </a:spcAft>
              <a:buFont typeface="Arial" panose="020B0604020202020204" pitchFamily="34" charset="0"/>
              <a:buChar char="•"/>
            </a:pPr>
            <a:r>
              <a:rPr lang="en-US" sz="3200"/>
              <a:t>Các thành viên cụm có thể được cố định hoặc thay đổi. Một số giải thuật phân cụm đã được thiết kế riêng cho các mạng cảm biến không dây để có khả năng mở rộng và giao tiếp hiệu quả. Khái niệm cụm dựa trên cơ chế định tuyến được đánh giá là có hiệu quả trong các mạng cảm biến không dây. </a:t>
            </a:r>
            <a:endParaRPr lang="en-US" sz="3200">
              <a:latin typeface="Times New Roman" panose="02020603050405020304" pitchFamily="18" charset="0"/>
              <a:cs typeface="Times New Roman" panose="02020603050405020304" pitchFamily="18" charset="0"/>
            </a:endParaRPr>
          </a:p>
        </p:txBody>
      </p:sp>
      <p:pic>
        <p:nvPicPr>
          <p:cNvPr id="9" name="image50.jpeg"/>
          <p:cNvPicPr/>
          <p:nvPr/>
        </p:nvPicPr>
        <p:blipFill>
          <a:blip r:embed="rId3" cstate="print"/>
          <a:stretch>
            <a:fillRect/>
          </a:stretch>
        </p:blipFill>
        <p:spPr>
          <a:xfrm>
            <a:off x="6086876" y="1596474"/>
            <a:ext cx="6052190" cy="4222377"/>
          </a:xfrm>
          <a:prstGeom prst="rect">
            <a:avLst/>
          </a:prstGeom>
        </p:spPr>
      </p:pic>
    </p:spTree>
    <p:extLst>
      <p:ext uri="{BB962C8B-B14F-4D97-AF65-F5344CB8AC3E}">
        <p14:creationId xmlns:p14="http://schemas.microsoft.com/office/powerpoint/2010/main" val="3980829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8</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0" y="922450"/>
            <a:ext cx="5599298" cy="6001643"/>
          </a:xfrm>
          <a:prstGeom prst="rect">
            <a:avLst/>
          </a:prstGeom>
          <a:noFill/>
        </p:spPr>
        <p:txBody>
          <a:bodyPr wrap="square" rtlCol="0">
            <a:spAutoFit/>
          </a:bodyPr>
          <a:lstStyle/>
          <a:p>
            <a:r>
              <a:rPr lang="en-US" sz="3200"/>
              <a:t>Trong kiến ​​trúc phân cấp, các nút có nguồn năng lượng cao hơn giữ vai trò cụm chủ để  xử lý và gửi thông tin trong khi các trạm có nguồn năng lượng thấp giữ vai trò trạm cảm biến</a:t>
            </a:r>
            <a:r>
              <a:rPr lang="en-US" sz="3200"/>
              <a:t>. </a:t>
            </a:r>
            <a:r>
              <a:rPr lang="en-US" sz="3200" smtClean="0"/>
              <a:t>Một số giao thức định tuyến được nhắc đến trong nhóm nầy là: LEACH (Heinzelman 2000) PEGASIS (Lindsey 2002), TEEN (Manjeshwar 2001) và APTEEN(Manjeshwar 2001). </a:t>
            </a:r>
            <a:endParaRPr lang="en-US" sz="3200"/>
          </a:p>
        </p:txBody>
      </p:sp>
      <p:pic>
        <p:nvPicPr>
          <p:cNvPr id="9" name="image50.jpeg"/>
          <p:cNvPicPr/>
          <p:nvPr/>
        </p:nvPicPr>
        <p:blipFill>
          <a:blip r:embed="rId3" cstate="print"/>
          <a:stretch>
            <a:fillRect/>
          </a:stretch>
        </p:blipFill>
        <p:spPr>
          <a:xfrm>
            <a:off x="5766323" y="1139274"/>
            <a:ext cx="6052190" cy="4222377"/>
          </a:xfrm>
          <a:prstGeom prst="rect">
            <a:avLst/>
          </a:prstGeom>
        </p:spPr>
      </p:pic>
    </p:spTree>
    <p:extLst>
      <p:ext uri="{BB962C8B-B14F-4D97-AF65-F5344CB8AC3E}">
        <p14:creationId xmlns:p14="http://schemas.microsoft.com/office/powerpoint/2010/main" val="13147945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818513" y="6492875"/>
            <a:ext cx="355242" cy="365125"/>
          </a:xfrm>
        </p:spPr>
        <p:txBody>
          <a:bodyPr/>
          <a:lstStyle/>
          <a:p>
            <a:fld id="{60C3BADF-12D3-4908-BD41-B227DB7E973A}" type="slidenum">
              <a:rPr lang="en-US" sz="1800" b="1" smtClean="0">
                <a:solidFill>
                  <a:schemeClr val="tx1"/>
                </a:solidFill>
              </a:rPr>
              <a:t>9</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15702" y="1691726"/>
            <a:ext cx="5599298" cy="4031873"/>
          </a:xfrm>
          <a:prstGeom prst="rect">
            <a:avLst/>
          </a:prstGeom>
          <a:noFill/>
        </p:spPr>
        <p:txBody>
          <a:bodyPr wrap="square" rtlCol="0">
            <a:spAutoFit/>
          </a:bodyPr>
          <a:lstStyle/>
          <a:p>
            <a:pPr marL="457200" indent="-457200">
              <a:buFont typeface="Arial" panose="020B0604020202020204" pitchFamily="34" charset="0"/>
              <a:buChar char="•"/>
            </a:pPr>
            <a:r>
              <a:rPr lang="en-US" sz="3200"/>
              <a:t>Gần đây, hầu hết các giao thức được thiết kế cho các mạng không đồng nhất đều dựa trên kỹ thuật phân cụm được đánh giá là có hiệu quả về khả năng mở rộng và tiết kiệm năng lượng cho các mạng cảm biến không dây.</a:t>
            </a:r>
          </a:p>
        </p:txBody>
      </p:sp>
      <p:pic>
        <p:nvPicPr>
          <p:cNvPr id="9" name="image50.jpeg"/>
          <p:cNvPicPr/>
          <p:nvPr/>
        </p:nvPicPr>
        <p:blipFill>
          <a:blip r:embed="rId3" cstate="print"/>
          <a:stretch>
            <a:fillRect/>
          </a:stretch>
        </p:blipFill>
        <p:spPr>
          <a:xfrm>
            <a:off x="6086876" y="1596474"/>
            <a:ext cx="6052190" cy="4222377"/>
          </a:xfrm>
          <a:prstGeom prst="rect">
            <a:avLst/>
          </a:prstGeom>
        </p:spPr>
      </p:pic>
    </p:spTree>
    <p:extLst>
      <p:ext uri="{BB962C8B-B14F-4D97-AF65-F5344CB8AC3E}">
        <p14:creationId xmlns:p14="http://schemas.microsoft.com/office/powerpoint/2010/main" val="30151031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I-GIỚI THIỆU</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551024" y="6492875"/>
            <a:ext cx="622731" cy="365125"/>
          </a:xfrm>
        </p:spPr>
        <p:txBody>
          <a:bodyPr/>
          <a:lstStyle/>
          <a:p>
            <a:fld id="{60C3BADF-12D3-4908-BD41-B227DB7E973A}" type="slidenum">
              <a:rPr lang="en-US" sz="1800" b="1" smtClean="0">
                <a:solidFill>
                  <a:schemeClr val="tx1"/>
                </a:solidFill>
              </a:rPr>
              <a:t>10</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8" name="TextBox 7"/>
          <p:cNvSpPr txBox="1"/>
          <p:nvPr/>
        </p:nvSpPr>
        <p:spPr>
          <a:xfrm>
            <a:off x="115702" y="1691726"/>
            <a:ext cx="5599298" cy="584775"/>
          </a:xfrm>
          <a:prstGeom prst="rect">
            <a:avLst/>
          </a:prstGeom>
          <a:noFill/>
        </p:spPr>
        <p:txBody>
          <a:bodyPr wrap="square" rtlCol="0">
            <a:spAutoFit/>
          </a:bodyPr>
          <a:lstStyle/>
          <a:p>
            <a:pPr marL="457200" indent="-457200">
              <a:buFont typeface="Arial" panose="020B0604020202020204" pitchFamily="34" charset="0"/>
              <a:buChar char="•"/>
            </a:pPr>
            <a:endParaRPr lang="en-US" sz="3200"/>
          </a:p>
        </p:txBody>
      </p:sp>
      <p:sp>
        <p:nvSpPr>
          <p:cNvPr id="3" name="TextBox 2"/>
          <p:cNvSpPr txBox="1"/>
          <p:nvPr/>
        </p:nvSpPr>
        <p:spPr>
          <a:xfrm>
            <a:off x="564776" y="1876226"/>
            <a:ext cx="10824883" cy="2339102"/>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Để </a:t>
            </a:r>
            <a:r>
              <a:rPr lang="en-US" sz="3200"/>
              <a:t>tối ưu hóa mức tiêu thụ điện năng và tối đa hóa thời gian sử dụng của mạng cảm biến </a:t>
            </a:r>
            <a:r>
              <a:rPr lang="en-US" sz="3200"/>
              <a:t>không </a:t>
            </a:r>
            <a:r>
              <a:rPr lang="en-US" sz="3200" smtClean="0"/>
              <a:t>dây thì trong bài </a:t>
            </a:r>
            <a:r>
              <a:rPr lang="en-US" sz="3200"/>
              <a:t>báo này, chúng tôi nghiên cứu để phân loại cụm chủ và sử dụng giải thuật Dijkstra, để giảm mức tiêu thụ điện năng.</a:t>
            </a:r>
          </a:p>
          <a:p>
            <a:endParaRPr lang="en-US"/>
          </a:p>
        </p:txBody>
      </p:sp>
    </p:spTree>
    <p:extLst>
      <p:ext uri="{BB962C8B-B14F-4D97-AF65-F5344CB8AC3E}">
        <p14:creationId xmlns:p14="http://schemas.microsoft.com/office/powerpoint/2010/main" val="12726638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11</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0" y="1306367"/>
            <a:ext cx="6104965" cy="5016758"/>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Tiết kiệm năng lượng là một yếu tố cực kỳ quan trọng trong các mạng cảm biến. Giao thức LEACH được thiết kế cho các mục đích: lựa chọn ngẫu nhiên các nút cảm biến làm các cụm chủ, tự cấu hình và hình thành cụm thích ứng, điều khiển cục bộ để truyền dữ liệu và </a:t>
            </a:r>
            <a:r>
              <a:rPr lang="en-US" sz="3200"/>
              <a:t>năng </a:t>
            </a:r>
            <a:r>
              <a:rPr lang="en-US" sz="3200"/>
              <a:t>lượng thấp</a:t>
            </a:r>
          </a:p>
        </p:txBody>
      </p:sp>
      <p:pic>
        <p:nvPicPr>
          <p:cNvPr id="10" name="Picture 9"/>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49035" y="1583204"/>
            <a:ext cx="5172635" cy="3606476"/>
          </a:xfrm>
          <a:prstGeom prst="rect">
            <a:avLst/>
          </a:prstGeom>
          <a:noFill/>
        </p:spPr>
      </p:pic>
    </p:spTree>
    <p:extLst>
      <p:ext uri="{BB962C8B-B14F-4D97-AF65-F5344CB8AC3E}">
        <p14:creationId xmlns:p14="http://schemas.microsoft.com/office/powerpoint/2010/main" val="35195587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12</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161365" y="1691726"/>
            <a:ext cx="6104965" cy="4031873"/>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Giao thức LEACH có các vòng khác nhau và mỗi vòng có hai pha, pha thiết lập và pha ổn định. Trong pha ổn định, việc truyền dữ liệu diễn ra cùng với pha thiết lập, giao thức LEACH cung cấp sự hình thành cụm theo cơ chế </a:t>
            </a:r>
            <a:r>
              <a:rPr lang="en-US" sz="3200"/>
              <a:t>thích </a:t>
            </a:r>
            <a:r>
              <a:rPr lang="en-US" sz="3200" smtClean="0"/>
              <a:t>nghi.</a:t>
            </a:r>
            <a:endParaRPr lang="en-US" sz="3200"/>
          </a:p>
        </p:txBody>
      </p:sp>
      <p:pic>
        <p:nvPicPr>
          <p:cNvPr id="8" name="Picture 7"/>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9583" y="1569757"/>
            <a:ext cx="5105400" cy="3559598"/>
          </a:xfrm>
          <a:prstGeom prst="rect">
            <a:avLst/>
          </a:prstGeom>
          <a:noFill/>
        </p:spPr>
      </p:pic>
    </p:spTree>
    <p:extLst>
      <p:ext uri="{BB962C8B-B14F-4D97-AF65-F5344CB8AC3E}">
        <p14:creationId xmlns:p14="http://schemas.microsoft.com/office/powerpoint/2010/main" val="2085431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13</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147918" y="1166237"/>
            <a:ext cx="6104965" cy="5509200"/>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Cụm chủ được sử dụng để thực hiện tổng hợp hoặc hợp nhất dữ liệu trước khi chuyển tiếp thông tin lên trạm gốc (BS). Các nút cảm biến hình thành các cụm và bầu chọn cụm chủ và sau đó cụm chủ chịu  trách nhiệm truyền dữ liệu đến trạm gốc. Để tiết kiệm năng lượng, các node thành viên chỉ liên lạc với cụm chủ trong cụm của nó.</a:t>
            </a:r>
          </a:p>
        </p:txBody>
      </p:sp>
      <p:pic>
        <p:nvPicPr>
          <p:cNvPr id="8" name="Picture 7"/>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9583" y="1569757"/>
            <a:ext cx="5105400" cy="3559598"/>
          </a:xfrm>
          <a:prstGeom prst="rect">
            <a:avLst/>
          </a:prstGeom>
          <a:noFill/>
        </p:spPr>
      </p:pic>
    </p:spTree>
    <p:extLst>
      <p:ext uri="{BB962C8B-B14F-4D97-AF65-F5344CB8AC3E}">
        <p14:creationId xmlns:p14="http://schemas.microsoft.com/office/powerpoint/2010/main" val="12349229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14</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0" y="1333619"/>
            <a:ext cx="6104965" cy="5016758"/>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smtClean="0"/>
              <a:t>	</a:t>
            </a:r>
            <a:r>
              <a:rPr lang="en-US" sz="3200"/>
              <a:t>LEACH sau đó xoay vòng qua các cụm chủ để điều phối các yêu cầu năng lượng trong số tất cả các cảm biến. Ngoài ra, LEACH thực hiện tính toán cục bộ tại mỗi cụm chủ (tổng hợp dữ liệu) để giảm lượng dữ liệu phải truyền đến trạm gốc. Điều này tiết kiệm cả năng lượng và băng thông</a:t>
            </a:r>
            <a:r>
              <a:rPr lang="en-US" sz="3200"/>
              <a:t>. </a:t>
            </a:r>
            <a:endParaRPr lang="en-US" sz="3200"/>
          </a:p>
        </p:txBody>
      </p:sp>
      <p:pic>
        <p:nvPicPr>
          <p:cNvPr id="8" name="Picture 7"/>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9583" y="1569757"/>
            <a:ext cx="5105400" cy="3559598"/>
          </a:xfrm>
          <a:prstGeom prst="rect">
            <a:avLst/>
          </a:prstGeom>
          <a:noFill/>
        </p:spPr>
      </p:pic>
    </p:spTree>
    <p:extLst>
      <p:ext uri="{BB962C8B-B14F-4D97-AF65-F5344CB8AC3E}">
        <p14:creationId xmlns:p14="http://schemas.microsoft.com/office/powerpoint/2010/main" val="21300639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15</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497541" y="1199118"/>
            <a:ext cx="6104965" cy="5293757"/>
          </a:xfrm>
          <a:prstGeom prst="rect">
            <a:avLst/>
          </a:prstGeom>
          <a:noFill/>
        </p:spPr>
        <p:txBody>
          <a:bodyPr wrap="square" rtlCol="0">
            <a:spAutoFit/>
          </a:bodyPr>
          <a:lstStyle/>
          <a:p>
            <a:r>
              <a:rPr lang="en-US" sz="3200"/>
              <a:t> </a:t>
            </a:r>
            <a:r>
              <a:rPr lang="en-US" sz="3200" i="1" smtClean="0"/>
              <a:t>A</a:t>
            </a:r>
            <a:r>
              <a:rPr lang="en-US" sz="3200" i="1"/>
              <a:t>. Bầu </a:t>
            </a:r>
            <a:r>
              <a:rPr lang="en-US" sz="3200" i="1"/>
              <a:t>chọn </a:t>
            </a:r>
            <a:r>
              <a:rPr lang="en-US" sz="3200" i="1" smtClean="0"/>
              <a:t>ClusterHead</a:t>
            </a:r>
          </a:p>
          <a:p>
            <a:pPr algn="just"/>
            <a:r>
              <a:rPr lang="en-US" sz="2400"/>
              <a:t>Việc phân chia mạng và bầu chọn cụm chủ thích hợp sẽ ảnh hưởng đến hiệu suất chung của mạng. Việc phân chia mạng dựa trên tính toán về thông tin vị trí của node thuộc lưới nào. Giao thức được đề xuất được gọi là mức độ trung thực thích ứng địa lý phân chia động (DGAF). Trong giải thuật này, vị trí tối ưu của cụm chủ được chọn gần trung tâm vì nó tiêu thụ ít năng lượng hơn so với cụm chủ nằm </a:t>
            </a:r>
            <a:r>
              <a:rPr lang="en-US" sz="2400"/>
              <a:t>ở </a:t>
            </a:r>
            <a:r>
              <a:rPr lang="en-US" sz="2400" smtClean="0"/>
              <a:t>biên. </a:t>
            </a:r>
            <a:r>
              <a:rPr lang="en-US" sz="2400"/>
              <a:t>Khu vực này được chia thành các lưới như hình lục giác hoặc hình vuông được đặt tên. Giao thức này hoạt động theo hai bước như sau:</a:t>
            </a:r>
          </a:p>
          <a:p>
            <a:endParaRPr lang="en-US"/>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6987189" y="1824265"/>
            <a:ext cx="4756509" cy="2774630"/>
          </a:xfrm>
          <a:prstGeom prst="rect">
            <a:avLst/>
          </a:prstGeom>
          <a:noFill/>
        </p:spPr>
      </p:pic>
      <p:sp>
        <p:nvSpPr>
          <p:cNvPr id="4" name="Rectangle 3"/>
          <p:cNvSpPr/>
          <p:nvPr/>
        </p:nvSpPr>
        <p:spPr>
          <a:xfrm>
            <a:off x="7429973" y="4623522"/>
            <a:ext cx="2621230" cy="369332"/>
          </a:xfrm>
          <a:prstGeom prst="rect">
            <a:avLst/>
          </a:prstGeom>
        </p:spPr>
        <p:txBody>
          <a:bodyPr wrap="none">
            <a:spAutoFit/>
          </a:bodyPr>
          <a:lstStyle/>
          <a:p>
            <a:r>
              <a:rPr lang="en-US" smtClean="0">
                <a:effectLst/>
                <a:latin typeface="Times New Roman" panose="02020603050405020304" pitchFamily="18" charset="0"/>
                <a:ea typeface="Times New Roman" panose="02020603050405020304" pitchFamily="18" charset="0"/>
              </a:rPr>
              <a:t>Phân chia node thành cụm</a:t>
            </a:r>
            <a:endParaRPr lang="en-US"/>
          </a:p>
        </p:txBody>
      </p:sp>
    </p:spTree>
    <p:extLst>
      <p:ext uri="{BB962C8B-B14F-4D97-AF65-F5344CB8AC3E}">
        <p14:creationId xmlns:p14="http://schemas.microsoft.com/office/powerpoint/2010/main" val="37737891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16</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497541" y="1199118"/>
            <a:ext cx="6104965" cy="3816429"/>
          </a:xfrm>
          <a:prstGeom prst="rect">
            <a:avLst/>
          </a:prstGeom>
          <a:noFill/>
        </p:spPr>
        <p:txBody>
          <a:bodyPr wrap="square" rtlCol="0">
            <a:spAutoFit/>
          </a:bodyPr>
          <a:lstStyle/>
          <a:p>
            <a:r>
              <a:rPr lang="en-US" sz="3200"/>
              <a:t> </a:t>
            </a:r>
            <a:r>
              <a:rPr lang="en-US" sz="3200" i="1" smtClean="0"/>
              <a:t>A</a:t>
            </a:r>
            <a:r>
              <a:rPr lang="en-US" sz="3200" i="1"/>
              <a:t>. Bầu </a:t>
            </a:r>
            <a:r>
              <a:rPr lang="en-US" sz="3200" i="1"/>
              <a:t>chọn </a:t>
            </a:r>
            <a:r>
              <a:rPr lang="en-US" sz="3200" i="1" smtClean="0"/>
              <a:t>ClusterHead</a:t>
            </a:r>
          </a:p>
          <a:p>
            <a:r>
              <a:rPr lang="en-US" sz="3200"/>
              <a:t>Bước 1: Chia thành các lưới ảo. Mọi nút đều biết vị trí của nó trong mạng. Nhờ sự trợ giúp của nút tính toán, giúp lấy thông tin lưới thuộc về khoảng cách của nó với tâm </a:t>
            </a:r>
            <a:r>
              <a:rPr lang="en-US" sz="3200"/>
              <a:t>của </a:t>
            </a:r>
            <a:r>
              <a:rPr lang="en-US" sz="3200" smtClean="0"/>
              <a:t>lưới.</a:t>
            </a:r>
            <a:endParaRPr lang="en-US" sz="3200"/>
          </a:p>
          <a:p>
            <a:endParaRPr lang="en-US"/>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6602506" y="1199118"/>
            <a:ext cx="5204012" cy="3653246"/>
          </a:xfrm>
          <a:prstGeom prst="rect">
            <a:avLst/>
          </a:prstGeom>
          <a:noFill/>
        </p:spPr>
      </p:pic>
      <p:sp>
        <p:nvSpPr>
          <p:cNvPr id="5" name="Rectangle 4"/>
          <p:cNvSpPr/>
          <p:nvPr/>
        </p:nvSpPr>
        <p:spPr>
          <a:xfrm>
            <a:off x="7910550" y="4852364"/>
            <a:ext cx="2614818" cy="369332"/>
          </a:xfrm>
          <a:prstGeom prst="rect">
            <a:avLst/>
          </a:prstGeom>
        </p:spPr>
        <p:txBody>
          <a:bodyPr wrap="none">
            <a:spAutoFit/>
          </a:bodyPr>
          <a:lstStyle/>
          <a:p>
            <a:r>
              <a:rPr lang="en-US" i="1" smtClean="0">
                <a:effectLst/>
                <a:latin typeface="Times New Roman" panose="02020603050405020304" pitchFamily="18" charset="0"/>
                <a:ea typeface="Times New Roman" panose="02020603050405020304" pitchFamily="18" charset="0"/>
              </a:rPr>
              <a:t>Dividing into virtual grids</a:t>
            </a:r>
            <a:endParaRPr lang="en-US"/>
          </a:p>
        </p:txBody>
      </p:sp>
    </p:spTree>
    <p:extLst>
      <p:ext uri="{BB962C8B-B14F-4D97-AF65-F5344CB8AC3E}">
        <p14:creationId xmlns:p14="http://schemas.microsoft.com/office/powerpoint/2010/main" val="42152987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17</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p:sp>
        <p:nvSpPr>
          <p:cNvPr id="3" name="TextBox 2"/>
          <p:cNvSpPr txBox="1"/>
          <p:nvPr/>
        </p:nvSpPr>
        <p:spPr>
          <a:xfrm>
            <a:off x="594912" y="2315360"/>
            <a:ext cx="6104965" cy="2831544"/>
          </a:xfrm>
          <a:prstGeom prst="rect">
            <a:avLst/>
          </a:prstGeom>
          <a:noFill/>
        </p:spPr>
        <p:txBody>
          <a:bodyPr wrap="square" rtlCol="0">
            <a:spAutoFit/>
          </a:bodyPr>
          <a:lstStyle/>
          <a:p>
            <a:r>
              <a:rPr lang="en-US" sz="3200"/>
              <a:t> </a:t>
            </a:r>
            <a:r>
              <a:rPr lang="en-US" sz="3200" i="1" smtClean="0"/>
              <a:t>A</a:t>
            </a:r>
            <a:r>
              <a:rPr lang="en-US" sz="3200" i="1"/>
              <a:t>. Bầu </a:t>
            </a:r>
            <a:r>
              <a:rPr lang="en-US" sz="3200" i="1"/>
              <a:t>chọn </a:t>
            </a:r>
            <a:r>
              <a:rPr lang="en-US" sz="3200" i="1" smtClean="0"/>
              <a:t>ClusterHead</a:t>
            </a:r>
          </a:p>
          <a:p>
            <a:r>
              <a:rPr lang="en-US" sz="3200"/>
              <a:t>Giả sử tọa độ của nút Xi là (Xx, Xy) với bán kính cảm biến Rx và tọa độ của Y là (Yx, Yy), sau đó khoảng cách </a:t>
            </a:r>
            <a:r>
              <a:rPr lang="fr-FR" sz="3200"/>
              <a:t>giữa nút Xi và Yi là :</a:t>
            </a:r>
            <a:endParaRPr lang="en-US" sz="3200"/>
          </a:p>
          <a:p>
            <a:endParaRPr lang="en-US"/>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6804212" y="1642794"/>
            <a:ext cx="4572000" cy="3209570"/>
          </a:xfrm>
          <a:prstGeom prst="rect">
            <a:avLst/>
          </a:prstGeom>
          <a:noFill/>
        </p:spPr>
      </p:pic>
      <p:sp>
        <p:nvSpPr>
          <p:cNvPr id="5" name="Rectangle 4"/>
          <p:cNvSpPr/>
          <p:nvPr/>
        </p:nvSpPr>
        <p:spPr>
          <a:xfrm>
            <a:off x="7910550" y="4852364"/>
            <a:ext cx="2614818" cy="369332"/>
          </a:xfrm>
          <a:prstGeom prst="rect">
            <a:avLst/>
          </a:prstGeom>
        </p:spPr>
        <p:txBody>
          <a:bodyPr wrap="none">
            <a:spAutoFit/>
          </a:bodyPr>
          <a:lstStyle/>
          <a:p>
            <a:r>
              <a:rPr lang="en-US" i="1" smtClean="0">
                <a:effectLst/>
                <a:latin typeface="Times New Roman" panose="02020603050405020304" pitchFamily="18" charset="0"/>
                <a:ea typeface="Times New Roman" panose="02020603050405020304" pitchFamily="18" charset="0"/>
              </a:rPr>
              <a:t>Dividing into virtual grids</a:t>
            </a:r>
            <a:endParaRPr lang="en-US"/>
          </a:p>
        </p:txBody>
      </p:sp>
      <mc:AlternateContent xmlns:mc="http://schemas.openxmlformats.org/markup-compatibility/2006">
        <mc:Choice xmlns:a14="http://schemas.microsoft.com/office/drawing/2010/main" Requires="a14">
          <p:sp>
            <p:nvSpPr>
              <p:cNvPr id="4" name="Rectangle 3"/>
              <p:cNvSpPr/>
              <p:nvPr/>
            </p:nvSpPr>
            <p:spPr>
              <a:xfrm>
                <a:off x="497541" y="5129032"/>
                <a:ext cx="8481809" cy="837793"/>
              </a:xfrm>
              <a:prstGeom prst="rect">
                <a:avLst/>
              </a:prstGeom>
            </p:spPr>
            <p:txBody>
              <a:bodyPr wrap="none">
                <a:spAutoFit/>
              </a:bodyPr>
              <a:lstStyle/>
              <a:p>
                <a:r>
                  <a:rPr lang="fr-FR" sz="4000" smtClean="0"/>
                  <a:t>d (Xi, R) = </a:t>
                </a:r>
                <a14:m>
                  <m:oMath xmlns:m="http://schemas.openxmlformats.org/officeDocument/2006/math">
                    <m:rad>
                      <m:radPr>
                        <m:degHide m:val="on"/>
                        <m:ctrlPr>
                          <a:rPr lang="en-US" sz="4000" i="1">
                            <a:latin typeface="Cambria Math" panose="02040503050406030204" pitchFamily="18" charset="0"/>
                          </a:rPr>
                        </m:ctrlPr>
                      </m:radPr>
                      <m:deg/>
                      <m:e>
                        <m:sSup>
                          <m:sSupPr>
                            <m:ctrlPr>
                              <a:rPr lang="en-US" sz="4000" i="1">
                                <a:latin typeface="Cambria Math" panose="02040503050406030204" pitchFamily="18" charset="0"/>
                              </a:rPr>
                            </m:ctrlPr>
                          </m:sSupPr>
                          <m:e>
                            <m:r>
                              <a:rPr lang="fr-FR" sz="4000" i="1">
                                <a:latin typeface="Cambria Math" panose="02040503050406030204" pitchFamily="18" charset="0"/>
                              </a:rPr>
                              <m:t>(</m:t>
                            </m:r>
                            <m:r>
                              <a:rPr lang="fr-FR" sz="4000" i="1">
                                <a:latin typeface="Cambria Math" panose="02040503050406030204" pitchFamily="18" charset="0"/>
                              </a:rPr>
                              <m:t>𝑋𝑥</m:t>
                            </m:r>
                            <m:r>
                              <a:rPr lang="fr-FR" sz="4000" i="1">
                                <a:latin typeface="Cambria Math" panose="02040503050406030204" pitchFamily="18" charset="0"/>
                              </a:rPr>
                              <m:t> − </m:t>
                            </m:r>
                            <m:r>
                              <a:rPr lang="fr-FR" sz="4000" i="1">
                                <a:latin typeface="Cambria Math" panose="02040503050406030204" pitchFamily="18" charset="0"/>
                              </a:rPr>
                              <m:t>𝑌𝑦</m:t>
                            </m:r>
                            <m:r>
                              <a:rPr lang="fr-FR" sz="4000" i="1">
                                <a:latin typeface="Cambria Math" panose="02040503050406030204" pitchFamily="18" charset="0"/>
                              </a:rPr>
                              <m:t>)</m:t>
                            </m:r>
                          </m:e>
                          <m:sup>
                            <m:r>
                              <a:rPr lang="fr-FR" sz="4000" i="1">
                                <a:latin typeface="Cambria Math" panose="02040503050406030204" pitchFamily="18" charset="0"/>
                              </a:rPr>
                              <m:t>2</m:t>
                            </m:r>
                          </m:sup>
                        </m:sSup>
                        <m:r>
                          <a:rPr lang="fr-FR" sz="4000" i="1">
                            <a:latin typeface="Cambria Math" panose="02040503050406030204" pitchFamily="18" charset="0"/>
                          </a:rPr>
                          <m:t> + </m:t>
                        </m:r>
                        <m:sSup>
                          <m:sSupPr>
                            <m:ctrlPr>
                              <a:rPr lang="en-US" sz="4000" i="1">
                                <a:latin typeface="Cambria Math" panose="02040503050406030204" pitchFamily="18" charset="0"/>
                              </a:rPr>
                            </m:ctrlPr>
                          </m:sSupPr>
                          <m:e>
                            <m:r>
                              <a:rPr lang="fr-FR" sz="4000" i="1">
                                <a:latin typeface="Cambria Math" panose="02040503050406030204" pitchFamily="18" charset="0"/>
                              </a:rPr>
                              <m:t>(</m:t>
                            </m:r>
                            <m:r>
                              <a:rPr lang="fr-FR" sz="4000" i="1">
                                <a:latin typeface="Cambria Math" panose="02040503050406030204" pitchFamily="18" charset="0"/>
                              </a:rPr>
                              <m:t>𝑋𝑥</m:t>
                            </m:r>
                            <m:r>
                              <a:rPr lang="fr-FR" sz="4000" i="1">
                                <a:latin typeface="Cambria Math" panose="02040503050406030204" pitchFamily="18" charset="0"/>
                              </a:rPr>
                              <m:t>−</m:t>
                            </m:r>
                            <m:r>
                              <a:rPr lang="fr-FR" sz="4000" i="1">
                                <a:latin typeface="Cambria Math" panose="02040503050406030204" pitchFamily="18" charset="0"/>
                              </a:rPr>
                              <m:t>𝑌𝑦</m:t>
                            </m:r>
                            <m:r>
                              <a:rPr lang="fr-FR" sz="4000" i="1">
                                <a:latin typeface="Cambria Math" panose="02040503050406030204" pitchFamily="18" charset="0"/>
                              </a:rPr>
                              <m:t>)</m:t>
                            </m:r>
                          </m:e>
                          <m:sup>
                            <m:r>
                              <a:rPr lang="fr-FR" sz="4000" i="1">
                                <a:latin typeface="Cambria Math" panose="02040503050406030204" pitchFamily="18" charset="0"/>
                              </a:rPr>
                              <m:t>2</m:t>
                            </m:r>
                          </m:sup>
                        </m:sSup>
                      </m:e>
                    </m:rad>
                  </m:oMath>
                </a14:m>
                <a:endParaRPr lang="en-US" sz="4000"/>
              </a:p>
            </p:txBody>
          </p:sp>
        </mc:Choice>
        <mc:Fallback>
          <p:sp>
            <p:nvSpPr>
              <p:cNvPr id="4" name="Rectangle 3"/>
              <p:cNvSpPr>
                <a:spLocks noRot="1" noChangeAspect="1" noMove="1" noResize="1" noEditPoints="1" noAdjustHandles="1" noChangeArrowheads="1" noChangeShapeType="1" noTextEdit="1"/>
              </p:cNvSpPr>
              <p:nvPr/>
            </p:nvSpPr>
            <p:spPr>
              <a:xfrm>
                <a:off x="497541" y="5129032"/>
                <a:ext cx="8481809" cy="837793"/>
              </a:xfrm>
              <a:prstGeom prst="rect">
                <a:avLst/>
              </a:prstGeom>
              <a:blipFill rotWithShape="0">
                <a:blip r:embed="rId4"/>
                <a:stretch>
                  <a:fillRect l="-2588" b="-28261"/>
                </a:stretch>
              </a:blipFill>
            </p:spPr>
            <p:txBody>
              <a:bodyPr/>
              <a:lstStyle/>
              <a:p>
                <a:r>
                  <a:rPr lang="en-US">
                    <a:noFill/>
                  </a:rPr>
                  <a:t> </a:t>
                </a:r>
              </a:p>
            </p:txBody>
          </p:sp>
        </mc:Fallback>
      </mc:AlternateContent>
    </p:spTree>
    <p:extLst>
      <p:ext uri="{BB962C8B-B14F-4D97-AF65-F5344CB8AC3E}">
        <p14:creationId xmlns:p14="http://schemas.microsoft.com/office/powerpoint/2010/main" val="3590454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
            <a:ext cx="12173755" cy="922448"/>
          </a:xfrm>
          <a:solidFill>
            <a:schemeClr val="accent6">
              <a:lumMod val="60000"/>
              <a:lumOff val="40000"/>
            </a:schemeClr>
          </a:solidFill>
        </p:spPr>
        <p:txBody>
          <a:bodyPr>
            <a:normAutofit/>
          </a:bodyPr>
          <a:lstStyle/>
          <a:p>
            <a:pPr algn="ctr"/>
            <a:r>
              <a:rPr lang="en-US" sz="4800" b="1" smtClean="0">
                <a:latin typeface="Times New Roman" panose="02020603050405020304" pitchFamily="18" charset="0"/>
                <a:cs typeface="Times New Roman" panose="02020603050405020304" pitchFamily="18" charset="0"/>
              </a:rPr>
              <a:t>II-NỘI DUNG</a:t>
            </a:r>
            <a:endParaRPr lang="en-US" sz="4800" b="1">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a:xfrm>
            <a:off x="11376212" y="6492875"/>
            <a:ext cx="797543" cy="365125"/>
          </a:xfrm>
        </p:spPr>
        <p:txBody>
          <a:bodyPr/>
          <a:lstStyle/>
          <a:p>
            <a:fld id="{60C3BADF-12D3-4908-BD41-B227DB7E973A}" type="slidenum">
              <a:rPr lang="en-US" sz="1800" b="1" smtClean="0">
                <a:solidFill>
                  <a:schemeClr val="tx1"/>
                </a:solidFill>
              </a:rPr>
              <a:t>18</a:t>
            </a:fld>
            <a:endParaRPr lang="en-US" sz="1800" b="1">
              <a:solidFill>
                <a:schemeClr val="tx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
            <a:ext cx="2619375" cy="685800"/>
          </a:xfrm>
          <a:prstGeom prst="rect">
            <a:avLst/>
          </a:prstGeom>
        </p:spPr>
      </p:pic>
      <mc:AlternateContent xmlns:mc="http://schemas.openxmlformats.org/markup-compatibility/2006">
        <mc:Choice xmlns:a14="http://schemas.microsoft.com/office/drawing/2010/main" Requires="a14">
          <p:sp>
            <p:nvSpPr>
              <p:cNvPr id="3" name="TextBox 2"/>
              <p:cNvSpPr txBox="1"/>
              <p:nvPr/>
            </p:nvSpPr>
            <p:spPr>
              <a:xfrm>
                <a:off x="541124" y="1079790"/>
                <a:ext cx="6104965" cy="5413085"/>
              </a:xfrm>
              <a:prstGeom prst="rect">
                <a:avLst/>
              </a:prstGeom>
              <a:noFill/>
            </p:spPr>
            <p:txBody>
              <a:bodyPr wrap="square" rtlCol="0">
                <a:spAutoFit/>
              </a:bodyPr>
              <a:lstStyle/>
              <a:p>
                <a:r>
                  <a:rPr lang="en-US" sz="3200"/>
                  <a:t> </a:t>
                </a:r>
                <a:r>
                  <a:rPr lang="en-US" sz="3200" i="1" smtClean="0"/>
                  <a:t>A</a:t>
                </a:r>
                <a:r>
                  <a:rPr lang="en-US" sz="3200" i="1"/>
                  <a:t>. Bầu </a:t>
                </a:r>
                <a:r>
                  <a:rPr lang="en-US" sz="3200" i="1"/>
                  <a:t>chọn </a:t>
                </a:r>
                <a:r>
                  <a:rPr lang="en-US" sz="3200" i="1" smtClean="0"/>
                  <a:t>ClusterHead</a:t>
                </a:r>
              </a:p>
              <a:p>
                <a:r>
                  <a:rPr lang="fr-FR" sz="2800"/>
                  <a:t>Bước 2: Việc chọn cụm chủ được thực hiện nhờ sự  yếu tố " chi phí "  [9]. Nút có chi phí thấp nhất trong lưới được chọn làm cụm chủ. Các cụm chủ được kết nối để truyền thông tin với nhau.</a:t>
                </a:r>
                <a:endParaRPr lang="en-US" sz="2800"/>
              </a:p>
              <a:p>
                <a14:m>
                  <m:oMath xmlns:m="http://schemas.openxmlformats.org/officeDocument/2006/math">
                    <m:sSub>
                      <m:sSubPr>
                        <m:ctrlPr>
                          <a:rPr lang="en-US" sz="2800" i="1"/>
                        </m:ctrlPr>
                      </m:sSubPr>
                      <m:e>
                        <m:r>
                          <a:rPr lang="fr-FR" sz="2800" i="1"/>
                          <m:t>𝐶𝑜𝑠𝑡</m:t>
                        </m:r>
                      </m:e>
                      <m:sub>
                        <m:r>
                          <a:rPr lang="fr-FR" sz="2800" i="1"/>
                          <m:t>𝑖</m:t>
                        </m:r>
                      </m:sub>
                    </m:sSub>
                    <m:r>
                      <a:rPr lang="fr-FR" sz="2800" i="1"/>
                      <m:t>=</m:t>
                    </m:r>
                    <m:f>
                      <m:fPr>
                        <m:ctrlPr>
                          <a:rPr lang="en-US" sz="2800" i="1"/>
                        </m:ctrlPr>
                      </m:fPr>
                      <m:num>
                        <m:sSub>
                          <m:sSubPr>
                            <m:ctrlPr>
                              <a:rPr lang="en-US" sz="2800" i="1"/>
                            </m:ctrlPr>
                          </m:sSubPr>
                          <m:e>
                            <m:r>
                              <a:rPr lang="fr-FR" sz="2800" i="1"/>
                              <m:t>𝐸</m:t>
                            </m:r>
                          </m:e>
                          <m:sub>
                            <m:r>
                              <a:rPr lang="fr-FR" sz="2800" i="1"/>
                              <m:t>𝑖</m:t>
                            </m:r>
                          </m:sub>
                        </m:sSub>
                      </m:num>
                      <m:den>
                        <m:sSub>
                          <m:sSubPr>
                            <m:ctrlPr>
                              <a:rPr lang="en-US" sz="2800" i="1"/>
                            </m:ctrlPr>
                          </m:sSubPr>
                          <m:e>
                            <m:r>
                              <a:rPr lang="fr-FR" sz="2800" i="1"/>
                              <m:t>𝑑</m:t>
                            </m:r>
                          </m:e>
                          <m:sub>
                            <m:r>
                              <a:rPr lang="fr-FR" sz="2800" i="1"/>
                              <m:t>𝑖𝑘</m:t>
                            </m:r>
                          </m:sub>
                        </m:sSub>
                      </m:den>
                    </m:f>
                  </m:oMath>
                </a14:m>
                <a:r>
                  <a:rPr lang="fr-FR" sz="2800"/>
                  <a:t> [1]</a:t>
                </a:r>
                <a:endParaRPr lang="en-US" sz="2800"/>
              </a:p>
              <a:p>
                <a:r>
                  <a:rPr lang="fr-FR" sz="2800"/>
                  <a:t> </a:t>
                </a:r>
                <a:endParaRPr lang="en-US" sz="2800"/>
              </a:p>
              <a:p>
                <a:r>
                  <a:rPr lang="fr-FR" sz="2800"/>
                  <a:t>- Ei: Năng lượng dư của nút</a:t>
                </a:r>
                <a:endParaRPr lang="en-US" sz="2800"/>
              </a:p>
              <a:p>
                <a:r>
                  <a:rPr lang="fr-FR" sz="2800"/>
                  <a:t>-</a:t>
                </a:r>
                <a14:m>
                  <m:oMath xmlns:m="http://schemas.openxmlformats.org/officeDocument/2006/math">
                    <m:sSub>
                      <m:sSubPr>
                        <m:ctrlPr>
                          <a:rPr lang="en-US" sz="2800" i="1"/>
                        </m:ctrlPr>
                      </m:sSubPr>
                      <m:e>
                        <m:r>
                          <a:rPr lang="fr-FR" sz="2800" i="1"/>
                          <m:t> </m:t>
                        </m:r>
                        <m:r>
                          <a:rPr lang="fr-FR" sz="2800" i="1"/>
                          <m:t>𝑑</m:t>
                        </m:r>
                      </m:e>
                      <m:sub>
                        <m:r>
                          <a:rPr lang="fr-FR" sz="2800" i="1"/>
                          <m:t>𝑖𝑘</m:t>
                        </m:r>
                      </m:sub>
                    </m:sSub>
                  </m:oMath>
                </a14:m>
                <a:r>
                  <a:rPr lang="fr-FR" sz="2800"/>
                  <a:t>: khoảng cách từ trung tâm lưới của nó.</a:t>
                </a:r>
                <a:endParaRPr lang="en-US" sz="2800"/>
              </a:p>
              <a:p>
                <a:endParaRPr lang="en-US"/>
              </a:p>
            </p:txBody>
          </p:sp>
        </mc:Choice>
        <mc:Fallback>
          <p:sp>
            <p:nvSpPr>
              <p:cNvPr id="3" name="TextBox 2"/>
              <p:cNvSpPr txBox="1">
                <a:spLocks noRot="1" noChangeAspect="1" noMove="1" noResize="1" noEditPoints="1" noAdjustHandles="1" noChangeArrowheads="1" noChangeShapeType="1" noTextEdit="1"/>
              </p:cNvSpPr>
              <p:nvPr/>
            </p:nvSpPr>
            <p:spPr>
              <a:xfrm>
                <a:off x="541124" y="1079790"/>
                <a:ext cx="6104965" cy="5413085"/>
              </a:xfrm>
              <a:prstGeom prst="rect">
                <a:avLst/>
              </a:prstGeom>
              <a:blipFill rotWithShape="0">
                <a:blip r:embed="rId3"/>
                <a:stretch>
                  <a:fillRect l="-2098" t="-1464" r="-1199"/>
                </a:stretch>
              </a:blipFill>
            </p:spPr>
            <p:txBody>
              <a:bodyPr/>
              <a:lstStyle/>
              <a:p>
                <a:r>
                  <a:rPr lang="en-US">
                    <a:noFill/>
                  </a:rPr>
                  <a:t> </a:t>
                </a:r>
              </a:p>
            </p:txBody>
          </p:sp>
        </mc:Fallback>
      </mc:AlternateContent>
      <p:pic>
        <p:nvPicPr>
          <p:cNvPr id="8" name="Picture 7"/>
          <p:cNvPicPr/>
          <p:nvPr/>
        </p:nvPicPr>
        <p:blipFill>
          <a:blip r:embed="rId4">
            <a:extLst>
              <a:ext uri="{28A0092B-C50C-407E-A947-70E740481C1C}">
                <a14:useLocalDpi xmlns:a14="http://schemas.microsoft.com/office/drawing/2010/main" val="0"/>
              </a:ext>
            </a:extLst>
          </a:blip>
          <a:srcRect/>
          <a:stretch>
            <a:fillRect/>
          </a:stretch>
        </p:blipFill>
        <p:spPr bwMode="auto">
          <a:xfrm>
            <a:off x="6804212" y="1642794"/>
            <a:ext cx="4572000" cy="3209570"/>
          </a:xfrm>
          <a:prstGeom prst="rect">
            <a:avLst/>
          </a:prstGeom>
          <a:noFill/>
        </p:spPr>
      </p:pic>
      <p:sp>
        <p:nvSpPr>
          <p:cNvPr id="5" name="Rectangle 4"/>
          <p:cNvSpPr/>
          <p:nvPr/>
        </p:nvSpPr>
        <p:spPr>
          <a:xfrm>
            <a:off x="7910550" y="4852364"/>
            <a:ext cx="2614818" cy="369332"/>
          </a:xfrm>
          <a:prstGeom prst="rect">
            <a:avLst/>
          </a:prstGeom>
        </p:spPr>
        <p:txBody>
          <a:bodyPr wrap="none">
            <a:spAutoFit/>
          </a:bodyPr>
          <a:lstStyle/>
          <a:p>
            <a:r>
              <a:rPr lang="en-US" i="1" smtClean="0">
                <a:effectLst/>
                <a:latin typeface="Times New Roman" panose="02020603050405020304" pitchFamily="18" charset="0"/>
                <a:ea typeface="Times New Roman" panose="02020603050405020304" pitchFamily="18" charset="0"/>
              </a:rPr>
              <a:t>Dividing into virtual grids</a:t>
            </a:r>
            <a:endParaRPr lang="en-US"/>
          </a:p>
        </p:txBody>
      </p:sp>
    </p:spTree>
    <p:extLst>
      <p:ext uri="{BB962C8B-B14F-4D97-AF65-F5344CB8AC3E}">
        <p14:creationId xmlns:p14="http://schemas.microsoft.com/office/powerpoint/2010/main" val="1184319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832</Words>
  <Application>Microsoft Office PowerPoint</Application>
  <PresentationFormat>Widescreen</PresentationFormat>
  <Paragraphs>83</Paragraphs>
  <Slides>18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Cambria Math</vt:lpstr>
      <vt:lpstr>Times New Roman</vt:lpstr>
      <vt:lpstr>Wingdings</vt:lpstr>
      <vt:lpstr>Office Theme</vt:lpstr>
      <vt:lpstr> UBND THÀNH PHỐ HỒ CHÍ MINH TRƯỜNG ĐẠI HỌC SÀI GÒN</vt:lpstr>
      <vt:lpstr>BỐ CỤC ĐỀ TÀI</vt:lpstr>
      <vt:lpstr>TỔNG QUAN</vt:lpstr>
      <vt:lpstr>TỔNG QUAN</vt:lpstr>
      <vt:lpstr>TỔNG QUAN</vt:lpstr>
      <vt:lpstr>I-GIỚI THIỆU</vt:lpstr>
      <vt:lpstr>I-GIỚI THIỆU</vt:lpstr>
      <vt:lpstr>I-GIỚI THIỆU</vt:lpstr>
      <vt:lpstr>I-GIỚI THIỆU</vt:lpstr>
      <vt:lpstr>I-GIỚI THIỆU</vt:lpstr>
      <vt:lpstr>II-NỘI DUNG</vt:lpstr>
      <vt:lpstr>II-NỘI DUNG</vt:lpstr>
      <vt:lpstr>II-NỘI DUNG</vt:lpstr>
      <vt:lpstr>II-NỘI DUNG</vt:lpstr>
      <vt:lpstr>II-NỘI DUNG</vt:lpstr>
      <vt:lpstr>II-NỘI DUNG</vt:lpstr>
      <vt:lpstr>II-NỘI DUNG</vt:lpstr>
      <vt:lpstr>II-NỘI DUNG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UBND THÀNH PHỐ HỒ CHÍ MINH TRƯỜNG ĐẠI HỌC SÀI GÒN</dc:title>
  <dc:creator>Admin</dc:creator>
  <cp:lastModifiedBy>Admin</cp:lastModifiedBy>
  <cp:revision>16</cp:revision>
  <dcterms:created xsi:type="dcterms:W3CDTF">2019-10-09T03:58:43Z</dcterms:created>
  <dcterms:modified xsi:type="dcterms:W3CDTF">2019-10-09T05:18:34Z</dcterms:modified>
</cp:coreProperties>
</file>